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57" r:id="rId5"/>
    <p:sldId id="258" r:id="rId6"/>
    <p:sldId id="259" r:id="rId7"/>
    <p:sldId id="260" r:id="rId8"/>
    <p:sldId id="273" r:id="rId9"/>
    <p:sldId id="261" r:id="rId10"/>
    <p:sldId id="262" r:id="rId11"/>
    <p:sldId id="275" r:id="rId12"/>
    <p:sldId id="263" r:id="rId13"/>
    <p:sldId id="264" r:id="rId14"/>
    <p:sldId id="265" r:id="rId15"/>
    <p:sldId id="266" r:id="rId16"/>
    <p:sldId id="267" r:id="rId17"/>
    <p:sldId id="268" r:id="rId18"/>
    <p:sldId id="274" r:id="rId19"/>
    <p:sldId id="269" r:id="rId20"/>
    <p:sldId id="27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BE060B-B3E4-47F2-839E-45E078392DC1}" v="8" dt="2022-12-06T11:38:14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ED3B-32B5-4101-B341-B2A7DFDDF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7C74D-668E-43E0-B6EF-1B6A7765C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8212-DEE8-437C-8318-06F2574B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48717-6BED-4991-B24A-72D0A4B7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C2D34-9F36-4B76-945C-E3C9A4A2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1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CA66-63A8-4A55-A52F-42DF98DC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AEA18-A9FC-44C8-80CB-FD37A2889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DCB90-1550-41DE-884A-F847B4C1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8A471-5B2F-4BF1-9B26-328BE1A1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FA75B-7CB7-4D05-84A3-5BF63806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8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866482-5803-4622-9429-3CD3D2963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049D4-A455-407D-8D41-D42084ACF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AC933-69D9-4910-AADC-7B62F351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78DDE-9107-4500-B320-9993EE1A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0714E-D9F9-44BA-A735-512BFE7A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8122-7161-49C5-9143-ADA5E6E3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81CC-ED0B-4CDE-A2C2-3F02B0C3C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6266F-3170-4B55-B951-3B4E188A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C55C-3D0B-4AFF-9E79-26EE9487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35968-E68B-4679-8A69-4CEB4EF3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7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A97E-55F3-4884-9357-E8EC8D7E9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EC502-05AD-45C1-B839-042C36725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813E9-E874-4DE3-B4A4-2340E653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7EB7-DCD7-4372-AA68-C41A61C9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25454-7AA2-4769-A046-47E79039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4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FEEF-071F-4228-94E8-8957DD81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2B5AA-599E-45D3-A28C-D24FE299D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3F188-92F5-45F5-A313-AECA5447D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165FD-2B3D-4F4F-B575-1E2E7126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98224-0618-463C-A0FB-E85B1FE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54DDC-1068-43C0-AD43-0FD5BBCF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53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80C5-7DEA-44C2-9DDA-32934248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0A8CB-9CB9-43C0-A9B2-28ABBFFA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9E883-34CE-43F2-BE3F-37ADDC96A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96906-7FB5-49FC-9738-D4BA34E60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C66C1-028D-459F-950D-82DFEA5F9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C1771-A7C2-44F4-9059-C7014B96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09D05-3A7D-44F0-A6A0-FF3C88C2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0C15AE-F1C0-448E-BD49-C30F271C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2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7732-9783-4EF8-A298-A35F0D875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86707C-3872-4B20-A54D-B2FC6DE7C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ABF71-E6D5-4E26-BC20-FA91E7BF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B2565-7FDF-417E-95C1-B5B6847A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6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735D6B-3886-4ED8-8AD8-4A5A6ACE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D7A05-A0B2-4227-A753-0A15E0CD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CC76F-6B72-4D4E-A470-6B5BBE2D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33A4-3091-4696-8CAE-CAAEA401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A1B64-4936-4E8C-A015-C26443C78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DFACE-074C-4A35-93A7-869D6F13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F16F6-6682-46BB-A060-08EB0F74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5ECBA-7966-4CCC-963A-F599230BB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BC05E-505E-4DF8-982A-249CF129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8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8BC8-1A08-462F-B7B7-6043E863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63DEED-9851-440A-80D9-95B55F94D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1E23F-8192-4068-A614-20B8E873F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509E6-EFE3-4B9F-AAF2-752883C1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578CC-EA2C-42D2-9B2A-A3352FA8D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B7854-4C50-4DF2-9180-22DA7286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FA5DC-DF17-48CC-806D-016E191D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2DB2B-0A9D-4E70-BBD8-FEF7B7C12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439E6-0A27-4557-B2E0-8BB592306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9AFD9-3EA7-4215-8571-983A1044FB71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BE539-7D18-4D1D-B49D-0A0618D60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F3FC3-5202-4815-AC53-9B9E034B8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9CA8D-F952-483B-95E9-42BB6D8EC1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8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eology.com/minerals/fluorite.shtml" TargetMode="External"/><Relationship Id="rId13" Type="http://schemas.openxmlformats.org/officeDocument/2006/relationships/hyperlink" Target="https://www.nps.gov/subjects/geology/metamorphic.htm" TargetMode="External"/><Relationship Id="rId3" Type="http://schemas.openxmlformats.org/officeDocument/2006/relationships/hyperlink" Target="https://askdruniverse.wsu.edu/2020/02/28/seashells-formed/#:~:text=A%20mollusk%20produces%20calcium%20carbonate,t%20alive%20on%20its%20own" TargetMode="External"/><Relationship Id="rId7" Type="http://schemas.openxmlformats.org/officeDocument/2006/relationships/hyperlink" Target="https://geology.com/rocks/flint-chert-jasper/" TargetMode="External"/><Relationship Id="rId12" Type="http://schemas.openxmlformats.org/officeDocument/2006/relationships/hyperlink" Target="https://www.minerals.net/gemstone/tiger%27s_eye_gemstone.aspx" TargetMode="External"/><Relationship Id="rId2" Type="http://schemas.openxmlformats.org/officeDocument/2006/relationships/hyperlink" Target="https://www.alamy.com/sea-shell-dolphin-shell-angaria-delphinus-close-up-image956482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bay.com/itm/255439450160" TargetMode="External"/><Relationship Id="rId11" Type="http://schemas.openxmlformats.org/officeDocument/2006/relationships/hyperlink" Target="https://www.mindat.org/mesg-420285.html" TargetMode="External"/><Relationship Id="rId5" Type="http://schemas.openxmlformats.org/officeDocument/2006/relationships/hyperlink" Target="https://entnemdept.ufl.edu/creatures/misc/gastro/tree_snails.htm" TargetMode="External"/><Relationship Id="rId10" Type="http://schemas.openxmlformats.org/officeDocument/2006/relationships/hyperlink" Target="https://rocktumbler.com/blog/what-is-agate-jasper-chalcedony/" TargetMode="External"/><Relationship Id="rId4" Type="http://schemas.openxmlformats.org/officeDocument/2006/relationships/hyperlink" Target="https://thecrystalcouncil.com/crystals/desert-rose-selenite" TargetMode="External"/><Relationship Id="rId9" Type="http://schemas.openxmlformats.org/officeDocument/2006/relationships/hyperlink" Target="https://geology.com/gemstones/tiger-ey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EDDD-B976-49B2-B6A0-559E81411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Emulating Karl Blossfeldt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0E69A-2C1A-4600-BCC6-1EA2CB9E70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Nancy Ottenbreit</a:t>
            </a:r>
          </a:p>
        </p:txBody>
      </p:sp>
    </p:spTree>
    <p:extLst>
      <p:ext uri="{BB962C8B-B14F-4D97-AF65-F5344CB8AC3E}">
        <p14:creationId xmlns:p14="http://schemas.microsoft.com/office/powerpoint/2010/main" val="1613784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47B38-C131-41A7-BBFE-F3D6BD47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More Patterns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CDB8579A-C15E-4860-B8A7-DD3139930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18" y="2426818"/>
            <a:ext cx="4608227" cy="3997637"/>
          </a:xfrm>
          <a:prstGeom prst="rect">
            <a:avLst/>
          </a:prstGeom>
        </p:spPr>
      </p:pic>
      <p:pic>
        <p:nvPicPr>
          <p:cNvPr id="9" name="Picture 8" descr="A picture containing invertebrate, mollusk, scallop&#10;&#10;Description automatically generated">
            <a:extLst>
              <a:ext uri="{FF2B5EF4-FFF2-40B4-BE49-F238E27FC236}">
                <a16:creationId xmlns:a16="http://schemas.microsoft.com/office/drawing/2014/main" id="{5C9BCB76-FC85-4B5F-820C-0998BA98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8" y="2451913"/>
            <a:ext cx="4936918" cy="39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87513-CE2F-418E-8777-E233378E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shells formed?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D1822-A3C4-47C2-B128-284B189BB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Mollusks like snails and oysters use their outer muscle called a mantle to form a protective covering</a:t>
            </a:r>
          </a:p>
          <a:p>
            <a:pPr lvl="1"/>
            <a:r>
              <a:rPr lang="en-US" sz="2800" dirty="0"/>
              <a:t>Built from calcium carbonate by absorbing salt and chemicals from the water around them</a:t>
            </a:r>
          </a:p>
          <a:p>
            <a:pPr lvl="2"/>
            <a:r>
              <a:rPr lang="en-US" sz="2800" dirty="0"/>
              <a:t>Eggshells are also made from calcium carbonate</a:t>
            </a:r>
          </a:p>
          <a:p>
            <a:pPr lvl="1"/>
            <a:r>
              <a:rPr lang="en-US" sz="2800" dirty="0"/>
              <a:t>Not much is known about the different colors that are part of shells</a:t>
            </a:r>
          </a:p>
          <a:p>
            <a:pPr lvl="2"/>
            <a:r>
              <a:rPr lang="en-US" sz="2800" dirty="0"/>
              <a:t>Some think it has to do with the mollusks’ diet</a:t>
            </a:r>
          </a:p>
          <a:p>
            <a:pPr lvl="2"/>
            <a:r>
              <a:rPr lang="en-US" sz="2800" dirty="0"/>
              <a:t>Could also have to do with which trace elements are absorbed with the calcium and carbon</a:t>
            </a:r>
          </a:p>
        </p:txBody>
      </p:sp>
    </p:spTree>
    <p:extLst>
      <p:ext uri="{BB962C8B-B14F-4D97-AF65-F5344CB8AC3E}">
        <p14:creationId xmlns:p14="http://schemas.microsoft.com/office/powerpoint/2010/main" val="1841920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449E68-762D-45EF-913D-6A0C40522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3" y="642938"/>
            <a:ext cx="6156325" cy="4079875"/>
          </a:xfrm>
        </p:spPr>
      </p:pic>
      <p:pic>
        <p:nvPicPr>
          <p:cNvPr id="7" name="Picture 6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E698107C-B048-4671-8FEF-E8669CF3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88" y="642938"/>
            <a:ext cx="4265613" cy="4079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FE025-0304-488D-ACDC-13E75917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 dirty="0"/>
              <a:t>Pinecone – under scales</a:t>
            </a:r>
          </a:p>
        </p:txBody>
      </p:sp>
    </p:spTree>
    <p:extLst>
      <p:ext uri="{BB962C8B-B14F-4D97-AF65-F5344CB8AC3E}">
        <p14:creationId xmlns:p14="http://schemas.microsoft.com/office/powerpoint/2010/main" val="1734195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CB112-84E2-4A26-8DBD-8A7F6C2A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300" dirty="0">
                <a:solidFill>
                  <a:schemeClr val="bg1"/>
                </a:solidFill>
              </a:rPr>
              <a:t>Brown Marmorated Stink Bug &amp; Sweetgum Seedpod</a:t>
            </a:r>
          </a:p>
        </p:txBody>
      </p: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45" name="Freeform: Shape 18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reeform: Shape 19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reeform: Shape 17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5" name="Content Placeholder 4" descr="A close-up of a stone&#10;&#10;Description automatically generated with medium confidence">
            <a:extLst>
              <a:ext uri="{FF2B5EF4-FFF2-40B4-BE49-F238E27FC236}">
                <a16:creationId xmlns:a16="http://schemas.microsoft.com/office/drawing/2014/main" id="{E2E61BBB-C357-4002-B5CF-8D46DF356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3" y="1524001"/>
            <a:ext cx="1943100" cy="3810000"/>
          </a:xfrm>
          <a:prstGeom prst="rect">
            <a:avLst/>
          </a:prstGeom>
        </p:spPr>
      </p:pic>
      <p:grpSp>
        <p:nvGrpSpPr>
          <p:cNvPr id="48" name="Group 21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49" name="Group 22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50" name="Freeform: Shape 26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27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" name="Group 23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53" name="Freeform: Shape 24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reeform: Shape 25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7" name="Picture 6" descr="A black and white photo of a flower&#10;&#10;Description automatically generated with medium confidence">
            <a:extLst>
              <a:ext uri="{FF2B5EF4-FFF2-40B4-BE49-F238E27FC236}">
                <a16:creationId xmlns:a16="http://schemas.microsoft.com/office/drawing/2014/main" id="{B4C952DA-BBE2-4BE4-924C-661EDA466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44" y="2109414"/>
            <a:ext cx="2619375" cy="263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7B872-02BE-4B3B-911D-41CE3F05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Auger Shell and Underside of Starfish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rfish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9825429B-6220-4017-97EF-5421EBD14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556985"/>
            <a:ext cx="5455917" cy="37373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-up of some chocolate&#10;&#10;Description automatically generated with low confidence">
            <a:extLst>
              <a:ext uri="{FF2B5EF4-FFF2-40B4-BE49-F238E27FC236}">
                <a16:creationId xmlns:a16="http://schemas.microsoft.com/office/drawing/2014/main" id="{80D5F19A-CDC2-49FB-BF0B-F728CDEB5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904800"/>
            <a:ext cx="5455917" cy="30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37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C729F-7254-441B-B710-375218A9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Turbo Setosus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5B9AE963-9340-40FE-B214-E54EC2F76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8" y="2426818"/>
            <a:ext cx="4759095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lack and white photo of a rock&#10;&#10;Description automatically generated with low confidence">
            <a:extLst>
              <a:ext uri="{FF2B5EF4-FFF2-40B4-BE49-F238E27FC236}">
                <a16:creationId xmlns:a16="http://schemas.microsoft.com/office/drawing/2014/main" id="{F0319CF1-C011-4663-BBC1-9FACCB136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08" y="2426818"/>
            <a:ext cx="499704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7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BBF8-7E57-4741-B1D3-547BDBBE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Desert Rose or Gypsum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7992FD5C-CC58-40B5-8AAC-C26D37EA4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1299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D24B3-F331-4195-BBDC-19848CE6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Tiger’s Eye</a:t>
            </a:r>
          </a:p>
        </p:txBody>
      </p:sp>
      <p:pic>
        <p:nvPicPr>
          <p:cNvPr id="7" name="Picture 6" descr="A picture containing black, close&#10;&#10;Description automatically generated">
            <a:extLst>
              <a:ext uri="{FF2B5EF4-FFF2-40B4-BE49-F238E27FC236}">
                <a16:creationId xmlns:a16="http://schemas.microsoft.com/office/drawing/2014/main" id="{06262014-5B9E-4BC1-9AC2-973931222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00" y="2811439"/>
            <a:ext cx="4299803" cy="3461342"/>
          </a:xfrm>
          <a:prstGeom prst="rect">
            <a:avLst/>
          </a:prstGeom>
        </p:spPr>
      </p:pic>
      <p:pic>
        <p:nvPicPr>
          <p:cNvPr id="5" name="Content Placeholder 4" descr="A black and white photo of a circular object&#10;&#10;Description automatically generated with low confidence">
            <a:extLst>
              <a:ext uri="{FF2B5EF4-FFF2-40B4-BE49-F238E27FC236}">
                <a16:creationId xmlns:a16="http://schemas.microsoft.com/office/drawing/2014/main" id="{61ABA66F-D240-4359-9129-22487464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46" y="2811438"/>
            <a:ext cx="5387304" cy="34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0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88CB-31DD-4374-A5F6-42E8A2D9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Tiger’s Eye?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3955A-9820-4ADA-8D69-DC922F85C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type of quartz that is made when Crocidolite (a type of asbestos) is replaced with silicate</a:t>
            </a:r>
          </a:p>
          <a:p>
            <a:r>
              <a:rPr lang="en-US" dirty="0"/>
              <a:t>Because the composition of Crocidolite is made of fine dense fibers, when the silicate replaces it that gives the Tiger’s Eye the banded and fibrous shape</a:t>
            </a:r>
          </a:p>
          <a:p>
            <a:r>
              <a:rPr lang="en-US" dirty="0"/>
              <a:t>There is iron mixed in with the silicate which gives Tiger’s Eye its yellow and brown color</a:t>
            </a:r>
          </a:p>
          <a:p>
            <a:r>
              <a:rPr lang="en-US" dirty="0"/>
              <a:t>The shimmering nature of Tiger’s Eye is called chatoyancy</a:t>
            </a:r>
          </a:p>
        </p:txBody>
      </p:sp>
    </p:spTree>
    <p:extLst>
      <p:ext uri="{BB962C8B-B14F-4D97-AF65-F5344CB8AC3E}">
        <p14:creationId xmlns:p14="http://schemas.microsoft.com/office/powerpoint/2010/main" val="2043649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E5EA0-1470-44E7-B1FE-2BD9100B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b="1" i="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6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Gastropoda: Stylommatophora: Bulimulidae</a:t>
            </a:r>
            <a:br>
              <a:rPr lang="en-US" sz="3600" b="1" i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en-US" sz="36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or Florida Tree Snail</a:t>
            </a:r>
          </a:p>
        </p:txBody>
      </p:sp>
      <p:pic>
        <p:nvPicPr>
          <p:cNvPr id="5" name="Content Placeholder 4" descr="A picture containing invertebrate, mollusk, sea snail&#10;&#10;Description automatically generated">
            <a:extLst>
              <a:ext uri="{FF2B5EF4-FFF2-40B4-BE49-F238E27FC236}">
                <a16:creationId xmlns:a16="http://schemas.microsoft.com/office/drawing/2014/main" id="{71045C51-DC60-4FE8-9F70-27415BA0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1" y="2895730"/>
            <a:ext cx="5465162" cy="3292760"/>
          </a:xfrm>
          <a:prstGeom prst="rect">
            <a:avLst/>
          </a:prstGeom>
        </p:spPr>
      </p:pic>
      <p:pic>
        <p:nvPicPr>
          <p:cNvPr id="7" name="Picture 6" descr="A close-up of some rocks&#10;&#10;Description automatically generated with low confidence">
            <a:extLst>
              <a:ext uri="{FF2B5EF4-FFF2-40B4-BE49-F238E27FC236}">
                <a16:creationId xmlns:a16="http://schemas.microsoft.com/office/drawing/2014/main" id="{101EC949-6BA6-431C-AC37-5A9F77471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18" y="3052853"/>
            <a:ext cx="5465161" cy="29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8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FC4C6-E4CD-484D-BFBD-D205D694F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Karl Blossfeldt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18F3A-0EC6-4740-A8E5-8B6798F8C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907"/>
            <a:ext cx="10515600" cy="1957093"/>
          </a:xfrm>
        </p:spPr>
        <p:txBody>
          <a:bodyPr/>
          <a:lstStyle/>
          <a:p>
            <a:r>
              <a:rPr lang="en-US" dirty="0"/>
              <a:t>Lived in Germany between 1865 and 1932</a:t>
            </a:r>
          </a:p>
          <a:p>
            <a:r>
              <a:rPr lang="en-US" dirty="0"/>
              <a:t>Sculpture Student who became a teacher who taught students how to model plants</a:t>
            </a:r>
          </a:p>
          <a:p>
            <a:r>
              <a:rPr lang="en-US" dirty="0"/>
              <a:t>Took around 6,000 images Identifying plant genus and species as well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-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3160615F-25C5-4214-AA70-C8F563E1D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2327827" cy="3063875"/>
          </a:xfrm>
          <a:prstGeom prst="rect">
            <a:avLst/>
          </a:prstGeom>
        </p:spPr>
      </p:pic>
      <p:pic>
        <p:nvPicPr>
          <p:cNvPr id="5" name="Picture 4" descr="A picture containing wall, suit&#10;&#10;Description automatically generated">
            <a:extLst>
              <a:ext uri="{FF2B5EF4-FFF2-40B4-BE49-F238E27FC236}">
                <a16:creationId xmlns:a16="http://schemas.microsoft.com/office/drawing/2014/main" id="{8630582F-1EB2-4E4E-924E-52F639205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88" y="3429000"/>
            <a:ext cx="2439132" cy="3063875"/>
          </a:xfrm>
          <a:prstGeom prst="rect">
            <a:avLst/>
          </a:prstGeom>
        </p:spPr>
      </p:pic>
      <p:pic>
        <p:nvPicPr>
          <p:cNvPr id="6" name="Picture 5" descr="A picture containing text, black, white&#10;&#10;Description automatically generated">
            <a:extLst>
              <a:ext uri="{FF2B5EF4-FFF2-40B4-BE49-F238E27FC236}">
                <a16:creationId xmlns:a16="http://schemas.microsoft.com/office/drawing/2014/main" id="{2F2414B2-598E-4C14-9477-730F28774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19" y="3429000"/>
            <a:ext cx="2201059" cy="3063875"/>
          </a:xfrm>
          <a:prstGeom prst="rect">
            <a:avLst/>
          </a:prstGeom>
        </p:spPr>
      </p:pic>
      <p:pic>
        <p:nvPicPr>
          <p:cNvPr id="7" name="Picture 6" descr="A black and white photo of a feather&#10;&#10;Description automatically generated with low confidence">
            <a:extLst>
              <a:ext uri="{FF2B5EF4-FFF2-40B4-BE49-F238E27FC236}">
                <a16:creationId xmlns:a16="http://schemas.microsoft.com/office/drawing/2014/main" id="{7B650C5E-8EB8-4ADA-8EDD-F01625723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82" y="3447087"/>
            <a:ext cx="2201058" cy="30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97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2346-C6AF-485A-A931-6F3A5799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Angaria Delphinus (Dolphin Snail)</a:t>
            </a:r>
            <a:br>
              <a:rPr lang="en-US" b="1" i="0" dirty="0">
                <a:effectLst/>
                <a:latin typeface="Noto Sans" panose="020B0502040504020204" pitchFamily="34" charset="0"/>
              </a:rPr>
            </a:br>
            <a:r>
              <a:rPr lang="en-US" dirty="0"/>
              <a:t>&amp; Vasum Turbinellus (Tropical Sea Snail)</a:t>
            </a:r>
          </a:p>
        </p:txBody>
      </p:sp>
      <p:pic>
        <p:nvPicPr>
          <p:cNvPr id="5" name="Content Placeholder 4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2E5BD452-6F9A-41C9-A07C-76F76E11D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52140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25A103-06BD-4436-BA01-796D7C2A8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75" y="1690688"/>
            <a:ext cx="47398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8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D15D-C1D4-4F3B-82E5-CD5621DD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</p:spPr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4605E-E409-46C9-B85E-D3BF9AC4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794"/>
            <a:ext cx="10515600" cy="5033395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Alamy.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 shell, Dolphin shell (Angaria Delphinus), close-up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https://www.alamy.com/sea-shell-dolphin-shell-angaria-delphinus-close-up-image9564825.html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6/12/2022 Alamy.com.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Dr. Universe.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seashells formed? And why are they different colors? Can seashells live or die?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https://askdruniverse.wsu.edu/2020/02/28/seashells-formed/#:~:text=A%20mollusk%20produces%20calcium%20carbonate,t%20alive%20on%20its%20own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Copyright 2022 Washington State University.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 Council.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Desert Rose Selenite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https://thecrystalcouncil.com/crystals/desert-rose-selenite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2018-2022 Crystal Council LLC.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Deisler, Jane E. Entomology &amp; Nematology Dept. University of Florida.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Featured Creatures: Tree Snails of Florida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https://entnemdept.ufl.edu/creatures/misc/gastro/tree_snails.htm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Publication Date August 2000. Most Recent Review February 2021.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eBay.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Vasum turbinellum “Pacific Top Vase” Seashell 60mm Zanzibar 1978 Specimen.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https://www.ebay.com/itm/255439450160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1995-2022 eBay Inc.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King, Hobart M. Geology.com.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Flint, Chert, and Jasper: Names for Microcrystalline Quartz. 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https://geology.com/rocks/flint-chert-jasper/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2005-2022 Geology.com.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King, Hobart M. Geology.com.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Fluorite (also known as Fluorspar) An Important Industrial Mineral Used in Many Chemical, Ceramic, and Metallurgical Processes.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https://geology.com/minerals/fluorite.shtml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2005-2022 Geology.com.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King, Hobart M. Geology.com.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Tiger’s Eye Gemstones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https://geology.com/gemstones/tiger-eye/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2005-2022 Geology.com.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King, Hobart M. Rock Tumbler.com.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Agate, Jasper, and Chalcedony?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https://rocktumbler.com/blog/what-is-agate-jasper-chalcedony/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2009-2022 RockTumbler.com.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Mindat.org.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Selenite Gypsum VS Satin Spar Gypsum. 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https://www.mindat.org/mesg-420285.html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1993-2022 mindat.org and the Hudson Institute of Mineralogy.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Minerals.net: The Mineral &amp; Gemstone Kingdom.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Gemstone Tiger’s Eye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and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Mineral Chalcedony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https://www.minerals.net/gemstone/tiger%27s_eye_gemstone.aspx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Copyright 1997-2022 Hershel Friedman and Minerals.net. Accessed 5 Dec.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Park Service.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Geology: Metamorphic Rocks. </a:t>
            </a:r>
            <a:r>
              <a:rPr lang="en-US" sz="105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https://www.nps.gov/subjects/geology/metamorphic.htm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US Dept of the Interior. Accessed 5 Dec.  2022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Penca, Cory and Amanda Hodges. Entomology &amp; Nematology Dept. University of Florida. Institute of Food and Agricultural Services. </a:t>
            </a:r>
            <a:r>
              <a:rPr lang="en-US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 Marmorated Stink Bug, Haylomorpha Halys (Stal) (Insecta: Hemiptera Pentatomidae). 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 Modified 8/19/2021. Copyright 2021 UF/IFAS Electronic Data Information System. Accessed 5 Dec. 2022</a:t>
            </a:r>
          </a:p>
        </p:txBody>
      </p:sp>
    </p:spTree>
    <p:extLst>
      <p:ext uri="{BB962C8B-B14F-4D97-AF65-F5344CB8AC3E}">
        <p14:creationId xmlns:p14="http://schemas.microsoft.com/office/powerpoint/2010/main" val="401970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DF3399-D1FA-4BE1-B534-636B40FDD465}"/>
              </a:ext>
            </a:extLst>
          </p:cNvPr>
          <p:cNvSpPr txBox="1"/>
          <p:nvPr/>
        </p:nvSpPr>
        <p:spPr>
          <a:xfrm>
            <a:off x="1245475" y="1970690"/>
            <a:ext cx="103947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Some people call Karl Blossfeldt a photographer of the Neue Sachlichkeit - New Objectivity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/>
              <a:t>Precursor of Documentary Photography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/>
              <a:t>Successor to Expressionism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/>
              <a:t>Now, viewers were not expected to see a subjective interpretation of a photograph with different angles, but instead a straight on view of one object centered in the space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09CAE-B7F6-406D-A4FF-A76C5BE2021B}"/>
              </a:ext>
            </a:extLst>
          </p:cNvPr>
          <p:cNvSpPr txBox="1"/>
          <p:nvPr/>
        </p:nvSpPr>
        <p:spPr>
          <a:xfrm>
            <a:off x="630621" y="630621"/>
            <a:ext cx="1032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Photographic Genre</a:t>
            </a:r>
          </a:p>
        </p:txBody>
      </p:sp>
    </p:spTree>
    <p:extLst>
      <p:ext uri="{BB962C8B-B14F-4D97-AF65-F5344CB8AC3E}">
        <p14:creationId xmlns:p14="http://schemas.microsoft.com/office/powerpoint/2010/main" val="4145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4456-86DB-4749-BBFD-CC890B55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Versus Shells and 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02AD-D3A2-4405-977A-A75484DF0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of Camera</a:t>
            </a:r>
          </a:p>
          <a:p>
            <a:pPr lvl="1"/>
            <a:r>
              <a:rPr lang="en-US" dirty="0"/>
              <a:t>Original - magnified objects to 30 times their normal size</a:t>
            </a:r>
          </a:p>
          <a:p>
            <a:pPr lvl="1"/>
            <a:r>
              <a:rPr lang="en-US" dirty="0"/>
              <a:t>For our project 18 mm to 55 mm lens – Closest Focal Length 55 mm</a:t>
            </a:r>
          </a:p>
          <a:p>
            <a:r>
              <a:rPr lang="en-US" dirty="0"/>
              <a:t>Available Objects</a:t>
            </a:r>
          </a:p>
          <a:p>
            <a:pPr lvl="1"/>
            <a:r>
              <a:rPr lang="en-US" dirty="0"/>
              <a:t>Original – recorded many plants when they were in season</a:t>
            </a:r>
          </a:p>
          <a:p>
            <a:pPr lvl="1"/>
            <a:r>
              <a:rPr lang="en-US" dirty="0"/>
              <a:t>Original - Traveled to Rome, North Africa, and Greece to get specimens</a:t>
            </a:r>
          </a:p>
          <a:p>
            <a:pPr lvl="1"/>
            <a:r>
              <a:rPr lang="en-US" dirty="0"/>
              <a:t>For our project – assorted tumbled rocks bought in North and South Dakota</a:t>
            </a:r>
          </a:p>
          <a:p>
            <a:pPr lvl="1"/>
            <a:r>
              <a:rPr lang="en-US" dirty="0"/>
              <a:t>For our project – shells from my mother’s craft supplies</a:t>
            </a:r>
          </a:p>
          <a:p>
            <a:pPr lvl="1"/>
            <a:r>
              <a:rPr lang="en-US" dirty="0"/>
              <a:t>For our project – a few plants, a bug,  and pinecones</a:t>
            </a:r>
          </a:p>
        </p:txBody>
      </p:sp>
    </p:spTree>
    <p:extLst>
      <p:ext uri="{BB962C8B-B14F-4D97-AF65-F5344CB8AC3E}">
        <p14:creationId xmlns:p14="http://schemas.microsoft.com/office/powerpoint/2010/main" val="1977755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9734C-E466-4A92-83F7-3B7096DAC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Fluorite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white image of a planet&#10;&#10;Description automatically generated with low confidence">
            <a:extLst>
              <a:ext uri="{FF2B5EF4-FFF2-40B4-BE49-F238E27FC236}">
                <a16:creationId xmlns:a16="http://schemas.microsoft.com/office/drawing/2014/main" id="{0B1CBC75-6767-4A46-9A9A-49257AE0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F76608FD-EAEA-479F-B3D9-FEE8168E0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2" y="2426818"/>
            <a:ext cx="458181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F676-6871-4EC7-A90F-551C66ED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Fluorite?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90A00-C047-4910-B517-9B094F182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ceramic glaze recipes as a frit (lowers the melting temperature of glaze)</a:t>
            </a:r>
          </a:p>
          <a:p>
            <a:r>
              <a:rPr lang="en-US" dirty="0"/>
              <a:t>Ingredient in Teflon for non-stick pans</a:t>
            </a:r>
          </a:p>
          <a:p>
            <a:r>
              <a:rPr lang="en-US" dirty="0"/>
              <a:t>Transparent fluorite used to make lenses for cameras, telescopes, and microscopes</a:t>
            </a:r>
          </a:p>
          <a:p>
            <a:r>
              <a:rPr lang="en-US" dirty="0"/>
              <a:t>Relatively soft mineral – is not durable enough for jewelry use</a:t>
            </a:r>
          </a:p>
          <a:p>
            <a:r>
              <a:rPr lang="en-US" dirty="0"/>
              <a:t>Many pieces of fluorite will glow or fluoresce under black light</a:t>
            </a:r>
          </a:p>
          <a:p>
            <a:r>
              <a:rPr lang="en-US" dirty="0"/>
              <a:t>Used in toothpaste</a:t>
            </a:r>
          </a:p>
        </p:txBody>
      </p:sp>
    </p:spTree>
    <p:extLst>
      <p:ext uri="{BB962C8B-B14F-4D97-AF65-F5344CB8AC3E}">
        <p14:creationId xmlns:p14="http://schemas.microsoft.com/office/powerpoint/2010/main" val="195066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half, eaten&#10;&#10;Description automatically generated">
            <a:extLst>
              <a:ext uri="{FF2B5EF4-FFF2-40B4-BE49-F238E27FC236}">
                <a16:creationId xmlns:a16="http://schemas.microsoft.com/office/drawing/2014/main" id="{E3F1A3D4-A402-477A-B0A1-02A4DC3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8975"/>
            <a:ext cx="5427663" cy="398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58E06-5B8D-4C76-B3D1-8C79613E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 dirty="0"/>
              <a:t>Jasper</a:t>
            </a:r>
          </a:p>
        </p:txBody>
      </p:sp>
      <p:pic>
        <p:nvPicPr>
          <p:cNvPr id="17" name="Content Placeholder 16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3A65688D-2CF0-4C2D-ACC0-D0750CE4D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36" y="688975"/>
            <a:ext cx="4823564" cy="4074701"/>
          </a:xfrm>
        </p:spPr>
      </p:pic>
    </p:spTree>
    <p:extLst>
      <p:ext uri="{BB962C8B-B14F-4D97-AF65-F5344CB8AC3E}">
        <p14:creationId xmlns:p14="http://schemas.microsoft.com/office/powerpoint/2010/main" val="249113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3B1A-D66B-4A10-849B-E3DFC86A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Jasper?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85910-04AD-4570-B906-9612BDB18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gemologist term not a geologist term</a:t>
            </a:r>
          </a:p>
          <a:p>
            <a:r>
              <a:rPr lang="en-US" dirty="0"/>
              <a:t>A form of microcrystalline quartz that is opaque and decorative</a:t>
            </a:r>
          </a:p>
          <a:p>
            <a:r>
              <a:rPr lang="en-US" dirty="0"/>
              <a:t>Other forms of microcrystalline quartz</a:t>
            </a:r>
          </a:p>
          <a:p>
            <a:pPr lvl="1"/>
            <a:r>
              <a:rPr lang="en-US" dirty="0"/>
              <a:t>Agate – decorative rocks that are translucent</a:t>
            </a:r>
          </a:p>
          <a:p>
            <a:pPr lvl="1"/>
            <a:r>
              <a:rPr lang="en-US" dirty="0"/>
              <a:t>Chalcedony – both Jasper and Agate are forms </a:t>
            </a:r>
            <a:r>
              <a:rPr lang="en-US"/>
              <a:t>of this</a:t>
            </a:r>
          </a:p>
          <a:p>
            <a:pPr lvl="1"/>
            <a:r>
              <a:rPr lang="en-US" dirty="0"/>
              <a:t>Flint – Used to make tools because it breaks off pieces in a more predictable way and is sharper than</a:t>
            </a:r>
          </a:p>
          <a:p>
            <a:pPr lvl="1"/>
            <a:r>
              <a:rPr lang="en-US" dirty="0"/>
              <a:t>Chert – some chert deposits are large and contain natural gas</a:t>
            </a:r>
          </a:p>
        </p:txBody>
      </p:sp>
    </p:spTree>
    <p:extLst>
      <p:ext uri="{BB962C8B-B14F-4D97-AF65-F5344CB8AC3E}">
        <p14:creationId xmlns:p14="http://schemas.microsoft.com/office/powerpoint/2010/main" val="139435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97A5F-735F-4587-ACE1-F3C40D3A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Made with Secretions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4611BFC3-2AE6-4394-B8B4-A8711A69F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4" y="2426818"/>
            <a:ext cx="4517103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invertebrate, mollusk, scallop, sea snail&#10;&#10;Description automatically generated">
            <a:extLst>
              <a:ext uri="{FF2B5EF4-FFF2-40B4-BE49-F238E27FC236}">
                <a16:creationId xmlns:a16="http://schemas.microsoft.com/office/drawing/2014/main" id="{18DCBA13-DC5E-49D5-B35D-259C06FE2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81" y="2426818"/>
            <a:ext cx="506030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7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1132</Words>
  <Application>Microsoft Office PowerPoint</Application>
  <PresentationFormat>Widescreen</PresentationFormat>
  <Paragraphs>76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Emulating Karl Blossfeldt</vt:lpstr>
      <vt:lpstr>Karl Blossfeldt</vt:lpstr>
      <vt:lpstr>PowerPoint Presentation</vt:lpstr>
      <vt:lpstr>Plants Versus Shells and Stones</vt:lpstr>
      <vt:lpstr>Fluorite</vt:lpstr>
      <vt:lpstr>What is Fluorite?</vt:lpstr>
      <vt:lpstr>Jasper</vt:lpstr>
      <vt:lpstr>What is Jasper?</vt:lpstr>
      <vt:lpstr>Made with Secretions</vt:lpstr>
      <vt:lpstr>More Patterns</vt:lpstr>
      <vt:lpstr>How are shells formed?</vt:lpstr>
      <vt:lpstr>Pinecone – under scales</vt:lpstr>
      <vt:lpstr>Brown Marmorated Stink Bug &amp; Sweetgum Seedpod</vt:lpstr>
      <vt:lpstr>Auger Shell and Underside of Starfish</vt:lpstr>
      <vt:lpstr>Turbo Setosus</vt:lpstr>
      <vt:lpstr>Desert Rose or Gypsum</vt:lpstr>
      <vt:lpstr>Tiger’s Eye</vt:lpstr>
      <vt:lpstr>What is Tiger’s Eye?</vt:lpstr>
      <vt:lpstr> Gastropoda: Stylommatophora: Bulimulidae or Florida Tree Snail</vt:lpstr>
      <vt:lpstr>Angaria Delphinus (Dolphin Snail) &amp; Vasum Turbinellus (Tropical Sea Snail)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Emulating Karl Blossfeldt</dc:title>
  <dc:creator>Nancy Ottenbreit</dc:creator>
  <cp:lastModifiedBy>Nancy Ottenbreit</cp:lastModifiedBy>
  <cp:revision>2</cp:revision>
  <dcterms:created xsi:type="dcterms:W3CDTF">2022-12-05T22:26:48Z</dcterms:created>
  <dcterms:modified xsi:type="dcterms:W3CDTF">2022-12-06T22:01:45Z</dcterms:modified>
</cp:coreProperties>
</file>